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511" r:id="rId2"/>
    <p:sldId id="512" r:id="rId3"/>
    <p:sldId id="513" r:id="rId4"/>
    <p:sldId id="523" r:id="rId5"/>
    <p:sldId id="514" r:id="rId6"/>
    <p:sldId id="524" r:id="rId7"/>
    <p:sldId id="493" r:id="rId8"/>
    <p:sldId id="520" r:id="rId9"/>
    <p:sldId id="517" r:id="rId10"/>
    <p:sldId id="518" r:id="rId11"/>
    <p:sldId id="521" r:id="rId12"/>
    <p:sldId id="522" r:id="rId13"/>
    <p:sldId id="434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47E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75" d="100"/>
          <a:sy n="75" d="100"/>
        </p:scale>
        <p:origin x="-72" y="-2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971550"/>
            <a:ext cx="6902577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we use skip-counting to solve missing number puzzles?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3527" y="2219801"/>
            <a:ext cx="7674673" cy="17235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205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4000" u="sng" dirty="0">
                <a:solidFill>
                  <a:schemeClr val="tx1"/>
                </a:solidFill>
                <a:latin typeface="Times New Roman"/>
                <a:cs typeface="Times New Roman"/>
              </a:rPr>
              <a:t>    ?    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215, 220, </a:t>
            </a:r>
            <a:r>
              <a:rPr lang="en-US" sz="4000" u="sng" dirty="0">
                <a:solidFill>
                  <a:schemeClr val="tx1"/>
                </a:solidFill>
                <a:latin typeface="Times New Roman"/>
                <a:cs typeface="Times New Roman"/>
              </a:rPr>
              <a:t>    ?    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230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50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747967" y="997363"/>
            <a:ext cx="7674673" cy="258532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387,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407, 417,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437</a:t>
            </a:r>
            <a:endParaRPr lang="en-US" sz="3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1093154"/>
            <a:ext cx="4800600" cy="406916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435989" y="1428750"/>
            <a:ext cx="922352" cy="342900"/>
            <a:chOff x="2743200" y="1314450"/>
            <a:chExt cx="952802" cy="457200"/>
          </a:xfrm>
        </p:grpSpPr>
        <p:sp>
          <p:nvSpPr>
            <p:cNvPr id="5" name="Freeform 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34220" y="1805132"/>
            <a:ext cx="228600" cy="41563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29100" y="1812925"/>
            <a:ext cx="228600" cy="41563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347639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443975" y="1428750"/>
            <a:ext cx="922352" cy="342900"/>
            <a:chOff x="2743200" y="1314450"/>
            <a:chExt cx="952802" cy="457200"/>
          </a:xfrm>
        </p:grpSpPr>
        <p:sp>
          <p:nvSpPr>
            <p:cNvPr id="66" name="Freeform 6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1493854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1944700" y="1733166"/>
            <a:ext cx="9128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397</a:t>
            </a:r>
            <a:endParaRPr lang="en-US" sz="3200" dirty="0">
              <a:latin typeface="Orly's Font 2"/>
              <a:cs typeface="Orly's Font 2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490471" y="1428750"/>
            <a:ext cx="922352" cy="342900"/>
            <a:chOff x="2743200" y="1314450"/>
            <a:chExt cx="952802" cy="457200"/>
          </a:xfrm>
        </p:grpSpPr>
        <p:sp>
          <p:nvSpPr>
            <p:cNvPr id="72" name="Freeform 7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4494630" y="971550"/>
            <a:ext cx="1005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4847990" y="1714212"/>
            <a:ext cx="112268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427</a:t>
            </a:r>
            <a:endParaRPr lang="en-US" sz="3200" dirty="0">
              <a:latin typeface="Orly's Font 2"/>
              <a:cs typeface="Orly's Font 2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2286000" y="23431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/>
                <a:cs typeface="Orly's Font 2"/>
              </a:rPr>
              <a:t>407 + 10 = 417</a:t>
            </a:r>
            <a:endParaRPr lang="en-US" sz="2800" dirty="0">
              <a:solidFill>
                <a:schemeClr val="accent1"/>
              </a:solidFill>
              <a:latin typeface="Orly's Font 2"/>
              <a:cs typeface="Orly's Font 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2900" y="3257550"/>
            <a:ext cx="3771900" cy="143116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Remember to </a:t>
            </a:r>
            <a:r>
              <a:rPr lang="en-US" sz="2400" u="sng" dirty="0" smtClean="0">
                <a:solidFill>
                  <a:schemeClr val="tx1"/>
                </a:solidFill>
                <a:latin typeface="Orly's Font 2" pitchFamily="66" charset="0"/>
              </a:rPr>
              <a:t>check your thinking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.</a:t>
            </a: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3" grpId="0"/>
      <p:bldP spid="13" grpId="1"/>
      <p:bldP spid="16" grpId="0" animBg="1"/>
      <p:bldP spid="16" grpId="1" animBg="1"/>
      <p:bldP spid="17" grpId="0" animBg="1"/>
      <p:bldP spid="17" grpId="1" animBg="1"/>
      <p:bldP spid="64" grpId="0"/>
      <p:bldP spid="69" grpId="0"/>
      <p:bldP spid="70" grpId="0"/>
      <p:bldP spid="75" grpId="0"/>
      <p:bldP spid="76" grpId="0"/>
      <p:bldP spid="27" grpId="0"/>
      <p:bldP spid="28" grpId="0" animBg="1"/>
      <p:bldP spid="28" grpI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>
            <a:off x="189273" y="1015127"/>
            <a:ext cx="8611827" cy="258532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544,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524, 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, 504, 494</a:t>
            </a:r>
            <a:endParaRPr lang="en-US" sz="3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1017470"/>
            <a:ext cx="4800600" cy="4069168"/>
          </a:xfrm>
          <a:prstGeom prst="rect">
            <a:avLst/>
          </a:prstGeom>
        </p:spPr>
      </p:pic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3429000" y="1729943"/>
            <a:ext cx="112268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514</a:t>
            </a:r>
            <a:endParaRPr lang="en-US" sz="3200" dirty="0">
              <a:latin typeface="Orly's Font 2"/>
              <a:cs typeface="Orly's Font 2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1449588" y="1733166"/>
            <a:ext cx="10271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534</a:t>
            </a:r>
            <a:endParaRPr lang="en-US" sz="3200" dirty="0">
              <a:latin typeface="Orly's Font 2"/>
              <a:cs typeface="Orly's Font 2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034570" y="1466658"/>
            <a:ext cx="898988" cy="342900"/>
            <a:chOff x="2743200" y="1314450"/>
            <a:chExt cx="952802" cy="457200"/>
          </a:xfrm>
        </p:grpSpPr>
        <p:sp>
          <p:nvSpPr>
            <p:cNvPr id="5" name="Freeform 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9149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16165" y="1805421"/>
            <a:ext cx="445477" cy="41563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27841" y="1809558"/>
            <a:ext cx="445477" cy="41563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49149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 flipH="1">
            <a:off x="3886200" y="1428750"/>
            <a:ext cx="922352" cy="342900"/>
            <a:chOff x="2743200" y="1314450"/>
            <a:chExt cx="952802" cy="457200"/>
          </a:xfrm>
        </p:grpSpPr>
        <p:sp>
          <p:nvSpPr>
            <p:cNvPr id="66" name="Freeform 6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3936079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 flipH="1">
            <a:off x="2057400" y="1428750"/>
            <a:ext cx="922352" cy="342900"/>
            <a:chOff x="2743200" y="1314450"/>
            <a:chExt cx="952802" cy="457200"/>
          </a:xfrm>
        </p:grpSpPr>
        <p:sp>
          <p:nvSpPr>
            <p:cNvPr id="72" name="Freeform 7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2061559" y="971550"/>
            <a:ext cx="1005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000500" y="239143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/>
                <a:cs typeface="Orly's Font 2"/>
              </a:rPr>
              <a:t>494 + 10 = 504</a:t>
            </a:r>
            <a:endParaRPr lang="en-US" sz="2800" dirty="0">
              <a:solidFill>
                <a:schemeClr val="accent1"/>
              </a:solidFill>
              <a:latin typeface="Orly's Font 2"/>
              <a:cs typeface="Orly's Font 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2900" y="3028950"/>
            <a:ext cx="48006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You can use addition to solve decreasing patterns if you </a:t>
            </a:r>
            <a:r>
              <a:rPr lang="en-US" sz="2400" u="sng" dirty="0" smtClean="0">
                <a:solidFill>
                  <a:schemeClr val="tx1"/>
                </a:solidFill>
                <a:latin typeface="Orly's Font 2" pitchFamily="66" charset="0"/>
              </a:rPr>
              <a:t>switch directions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.</a:t>
            </a:r>
            <a:endParaRPr lang="en-US" sz="2400" dirty="0">
              <a:solidFill>
                <a:schemeClr val="tx1"/>
              </a:solidFill>
              <a:latin typeface="Orly's Font 2" pitchFamily="66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 flipH="1">
            <a:off x="4990724" y="1466658"/>
            <a:ext cx="898988" cy="342900"/>
            <a:chOff x="2743200" y="1314450"/>
            <a:chExt cx="952802" cy="457200"/>
          </a:xfrm>
        </p:grpSpPr>
        <p:sp>
          <p:nvSpPr>
            <p:cNvPr id="30" name="Freeform 29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9149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+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70" y="3177805"/>
            <a:ext cx="342899" cy="671412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7543800" y="3181349"/>
            <a:ext cx="966562" cy="680114"/>
            <a:chOff x="3940449" y="3023904"/>
            <a:chExt cx="966562" cy="680114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90704" y="3028950"/>
              <a:ext cx="342899" cy="67141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7472" y="3028950"/>
              <a:ext cx="342899" cy="67141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24240" y="3032606"/>
              <a:ext cx="342899" cy="671412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48896" y="3028950"/>
              <a:ext cx="342899" cy="67141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4112" y="3027560"/>
              <a:ext cx="342899" cy="671412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99025" y="3023904"/>
              <a:ext cx="342899" cy="671412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5793" y="3027560"/>
              <a:ext cx="342899" cy="671412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0449" y="3023904"/>
              <a:ext cx="342899" cy="671412"/>
            </a:xfrm>
            <a:prstGeom prst="rect">
              <a:avLst/>
            </a:prstGeom>
          </p:spPr>
        </p:pic>
      </p:grpSp>
      <p:sp>
        <p:nvSpPr>
          <p:cNvPr id="56" name="Rectangle 55"/>
          <p:cNvSpPr/>
          <p:nvPr/>
        </p:nvSpPr>
        <p:spPr>
          <a:xfrm>
            <a:off x="6172200" y="3028950"/>
            <a:ext cx="1143000" cy="8001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79814" y="3191855"/>
            <a:ext cx="342899" cy="671412"/>
          </a:xfrm>
          <a:prstGeom prst="rect">
            <a:avLst/>
          </a:prstGeom>
        </p:spPr>
      </p:pic>
      <p:grpSp>
        <p:nvGrpSpPr>
          <p:cNvPr id="53" name="Group 52"/>
          <p:cNvGrpSpPr/>
          <p:nvPr/>
        </p:nvGrpSpPr>
        <p:grpSpPr>
          <a:xfrm>
            <a:off x="7086600" y="3143250"/>
            <a:ext cx="1631970" cy="800100"/>
            <a:chOff x="3645473" y="2213623"/>
            <a:chExt cx="1631970" cy="685800"/>
          </a:xfrm>
        </p:grpSpPr>
        <p:sp>
          <p:nvSpPr>
            <p:cNvPr id="54" name="Oval 53"/>
            <p:cNvSpPr/>
            <p:nvPr/>
          </p:nvSpPr>
          <p:spPr>
            <a:xfrm>
              <a:off x="3905843" y="2213623"/>
              <a:ext cx="1371600" cy="685800"/>
            </a:xfrm>
            <a:prstGeom prst="ellipse">
              <a:avLst/>
            </a:prstGeom>
            <a:noFill/>
            <a:ln w="38100">
              <a:solidFill>
                <a:srgbClr val="00BC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55" name="Straight Arrow Connector 54"/>
            <p:cNvCxnSpPr>
              <a:stCxn id="54" idx="2"/>
            </p:cNvCxnSpPr>
            <p:nvPr/>
          </p:nvCxnSpPr>
          <p:spPr>
            <a:xfrm flipH="1">
              <a:off x="3645473" y="2556523"/>
              <a:ext cx="260370" cy="48986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3409758"/>
            <a:ext cx="342900" cy="33363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29400" y="3410125"/>
            <a:ext cx="342900" cy="333632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6286500" y="3067049"/>
            <a:ext cx="1028700" cy="333632"/>
            <a:chOff x="2057400" y="3381118"/>
            <a:chExt cx="1028700" cy="333632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7400" y="3381118"/>
              <a:ext cx="342900" cy="33363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00300" y="3381118"/>
              <a:ext cx="342900" cy="33363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43200" y="3381118"/>
              <a:ext cx="342900" cy="333632"/>
            </a:xfrm>
            <a:prstGeom prst="rect">
              <a:avLst/>
            </a:prstGeom>
          </p:spPr>
        </p:pic>
      </p:grpSp>
      <p:sp>
        <p:nvSpPr>
          <p:cNvPr id="62" name="Rectangle 61"/>
          <p:cNvSpPr/>
          <p:nvPr/>
        </p:nvSpPr>
        <p:spPr>
          <a:xfrm>
            <a:off x="4686300" y="1800081"/>
            <a:ext cx="234205" cy="4572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40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76" grpId="0"/>
      <p:bldP spid="70" grpId="0"/>
      <p:bldP spid="13" grpId="0"/>
      <p:bldP spid="13" grpId="1"/>
      <p:bldP spid="16" grpId="0" animBg="1"/>
      <p:bldP spid="16" grpId="1" animBg="1"/>
      <p:bldP spid="17" grpId="0" animBg="1"/>
      <p:bldP spid="17" grpId="1" animBg="1"/>
      <p:bldP spid="64" grpId="0"/>
      <p:bldP spid="69" grpId="0"/>
      <p:bldP spid="75" grpId="0"/>
      <p:bldP spid="27" grpId="0"/>
      <p:bldP spid="28" grpId="0" animBg="1"/>
      <p:bldP spid="28" grpId="1" build="allAtOnce" animBg="1"/>
      <p:bldP spid="33" grpId="0"/>
      <p:bldP spid="33" grpId="1"/>
      <p:bldP spid="56" grpId="0" animBg="1"/>
      <p:bldP spid="56" grpId="1" animBg="1"/>
      <p:bldP spid="62" grpId="0" animBg="1"/>
      <p:bldP spid="6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739086" y="989314"/>
            <a:ext cx="7598686" cy="258532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512,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712, 812, 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, 1012</a:t>
            </a:r>
            <a:endParaRPr lang="en-US" sz="3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1093154"/>
            <a:ext cx="4800600" cy="406916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435989" y="1428750"/>
            <a:ext cx="922352" cy="342900"/>
            <a:chOff x="2743200" y="1314450"/>
            <a:chExt cx="952802" cy="457200"/>
          </a:xfrm>
        </p:grpSpPr>
        <p:sp>
          <p:nvSpPr>
            <p:cNvPr id="5" name="Freeform 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14534" y="1805132"/>
            <a:ext cx="228600" cy="415636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009414" y="1812925"/>
            <a:ext cx="228600" cy="415636"/>
          </a:xfrm>
          <a:prstGeom prst="rect">
            <a:avLst/>
          </a:prstGeom>
          <a:solidFill>
            <a:schemeClr val="accent1">
              <a:lumMod val="40000"/>
              <a:lumOff val="60000"/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3543300" y="971550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443975" y="1428750"/>
            <a:ext cx="922352" cy="342900"/>
            <a:chOff x="2743200" y="1314450"/>
            <a:chExt cx="952802" cy="457200"/>
          </a:xfrm>
        </p:grpSpPr>
        <p:sp>
          <p:nvSpPr>
            <p:cNvPr id="66" name="Freeform 6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1493854" y="971550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1899060" y="1714212"/>
            <a:ext cx="100408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612</a:t>
            </a:r>
            <a:endParaRPr lang="en-US" sz="3200" dirty="0">
              <a:latin typeface="Orly's Font 2"/>
              <a:cs typeface="Orly's Font 2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490471" y="1428750"/>
            <a:ext cx="922352" cy="342900"/>
            <a:chOff x="2743200" y="1314450"/>
            <a:chExt cx="952802" cy="457200"/>
          </a:xfrm>
        </p:grpSpPr>
        <p:sp>
          <p:nvSpPr>
            <p:cNvPr id="72" name="Freeform 7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4494630" y="971550"/>
            <a:ext cx="1005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4889580" y="1714212"/>
            <a:ext cx="100408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912</a:t>
            </a:r>
            <a:endParaRPr lang="en-US" sz="3200" dirty="0">
              <a:latin typeface="Orly's Font 2"/>
              <a:cs typeface="Orly's Font 2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1973961" y="2343150"/>
            <a:ext cx="3595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/>
                <a:cs typeface="Orly's Font 2"/>
              </a:rPr>
              <a:t>712 + 100 = 812</a:t>
            </a:r>
            <a:endParaRPr lang="en-US" sz="2800" dirty="0">
              <a:solidFill>
                <a:schemeClr val="accent1"/>
              </a:solidFill>
              <a:latin typeface="Orly's Font 2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36197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3" grpId="0"/>
      <p:bldP spid="13" grpId="1"/>
      <p:bldP spid="16" grpId="0" animBg="1"/>
      <p:bldP spid="16" grpId="1" animBg="1"/>
      <p:bldP spid="17" grpId="0" animBg="1"/>
      <p:bldP spid="17" grpId="1" animBg="1"/>
      <p:bldP spid="64" grpId="0"/>
      <p:bldP spid="69" grpId="0"/>
      <p:bldP spid="70" grpId="0"/>
      <p:bldP spid="75" grpId="0"/>
      <p:bldP spid="7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1114" y="108585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about the connection between skip-counting and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finding missing numbers in number patterns.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5429" y="966728"/>
            <a:ext cx="756458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about the connection between skip-counting and repeated addition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finding missing numbers in number patterns.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23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0" y="2695098"/>
            <a:ext cx="4809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1024, 924, 824, 724, 624 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923905" y="3120736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799695" y="3459718"/>
            <a:ext cx="320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 -100  -100  -100   -100   </a:t>
            </a:r>
            <a:endParaRPr lang="en-US" sz="1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17145" y="1543050"/>
            <a:ext cx="4652009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Decreasing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patterns –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subtract</a:t>
            </a:r>
            <a:r>
              <a:rPr lang="en-US" dirty="0" smtClean="0">
                <a:solidFill>
                  <a:schemeClr val="accent2"/>
                </a:solidFill>
                <a:latin typeface="Orly's Font 2" pitchFamily="66" charset="0"/>
              </a:rPr>
              <a:t> same amount</a:t>
            </a:r>
            <a:endParaRPr lang="en-US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48" name="Freeform 47"/>
          <p:cNvSpPr/>
          <p:nvPr/>
        </p:nvSpPr>
        <p:spPr>
          <a:xfrm flipV="1">
            <a:off x="1689435" y="3141883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 flipV="1">
            <a:off x="2483850" y="3104950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 flipV="1">
            <a:off x="3290785" y="3142807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4614561" y="1543050"/>
            <a:ext cx="4471193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Increasing patterns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–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E86D1F"/>
                </a:solidFill>
                <a:latin typeface="Orly's Font 2" pitchFamily="66" charset="0"/>
              </a:rPr>
              <a:t>add</a:t>
            </a:r>
            <a:r>
              <a:rPr lang="en-US" dirty="0" smtClean="0">
                <a:solidFill>
                  <a:srgbClr val="00BCE4"/>
                </a:solidFill>
                <a:latin typeface="Orly's Font 2" pitchFamily="66" charset="0"/>
              </a:rPr>
              <a:t> same amount</a:t>
            </a:r>
            <a:endParaRPr lang="en-US" dirty="0">
              <a:solidFill>
                <a:srgbClr val="00BCE4"/>
              </a:solidFill>
              <a:latin typeface="Orly's Font 2" pitchFamily="66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4862943" y="2699349"/>
            <a:ext cx="4052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96, 106, 116, 126, 136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9" name="Freeform 58"/>
          <p:cNvSpPr/>
          <p:nvPr/>
        </p:nvSpPr>
        <p:spPr>
          <a:xfrm flipV="1">
            <a:off x="6146220" y="3169397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5310596" y="3459718"/>
            <a:ext cx="29244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 +10     </a:t>
            </a:r>
            <a:r>
              <a:rPr lang="en-US" sz="1800" dirty="0">
                <a:solidFill>
                  <a:srgbClr val="E86D1F"/>
                </a:solidFill>
                <a:latin typeface="Orly's Font 2" pitchFamily="66" charset="0"/>
              </a:rPr>
              <a:t>+</a:t>
            </a: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10     +10    +10</a:t>
            </a:r>
            <a:endParaRPr lang="en-US" sz="1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 flipV="1">
            <a:off x="6922405" y="319054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 flipV="1">
            <a:off x="7608205" y="3153611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 flipV="1">
            <a:off x="5436505" y="316101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571500" y="852785"/>
            <a:ext cx="8051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Skip-counting creates number patterns.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1543050"/>
            <a:ext cx="4343400" cy="25146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000" y="1543050"/>
            <a:ext cx="4343400" cy="25146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81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81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81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81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41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41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41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41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46" grpId="0"/>
      <p:bldP spid="47" grpId="0"/>
      <p:bldP spid="48" grpId="0" animBg="1"/>
      <p:bldP spid="49" grpId="0" animBg="1"/>
      <p:bldP spid="50" grpId="0" animBg="1"/>
      <p:bldP spid="57" grpId="0"/>
      <p:bldP spid="58" grpId="0"/>
      <p:bldP spid="59" grpId="0" animBg="1"/>
      <p:bldP spid="61" grpId="0"/>
      <p:bldP spid="62" grpId="0" animBg="1"/>
      <p:bldP spid="63" grpId="0" animBg="1"/>
      <p:bldP spid="71" grpId="0" animBg="1"/>
      <p:bldP spid="72" grpId="0"/>
      <p:bldP spid="17" grpId="0" build="p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1"/>
          <p:cNvSpPr/>
          <p:nvPr/>
        </p:nvSpPr>
        <p:spPr>
          <a:xfrm rot="10800000" flipV="1">
            <a:off x="3095605" y="3721734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2971395" y="3367385"/>
            <a:ext cx="3200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 -10    -10    -10    -10   </a:t>
            </a:r>
            <a:endParaRPr lang="en-US" sz="1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48" name="Freeform 47"/>
          <p:cNvSpPr/>
          <p:nvPr/>
        </p:nvSpPr>
        <p:spPr>
          <a:xfrm rot="10800000" flipV="1">
            <a:off x="3861135" y="3742881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 rot="10800000" flipV="1">
            <a:off x="4655550" y="3705948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 rot="10800000" flipV="1">
            <a:off x="5462485" y="3743805"/>
            <a:ext cx="709715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3086100" y="1366847"/>
            <a:ext cx="29244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 +10     </a:t>
            </a:r>
            <a:r>
              <a:rPr lang="en-US" sz="1800" dirty="0">
                <a:solidFill>
                  <a:srgbClr val="E86D1F"/>
                </a:solidFill>
                <a:latin typeface="Orly's Font 2" pitchFamily="66" charset="0"/>
              </a:rPr>
              <a:t>+</a:t>
            </a:r>
            <a:r>
              <a:rPr lang="en-US" sz="1800" dirty="0" smtClean="0">
                <a:solidFill>
                  <a:srgbClr val="E86D1F"/>
                </a:solidFill>
                <a:latin typeface="Orly's Font 2" pitchFamily="66" charset="0"/>
              </a:rPr>
              <a:t>10     +10    +10</a:t>
            </a:r>
            <a:endParaRPr lang="en-US" sz="1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3086100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114300" y="852785"/>
            <a:ext cx="8051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Skip-count forward – </a:t>
            </a:r>
            <a:r>
              <a:rPr lang="en-US" sz="2800" b="1" dirty="0" smtClean="0">
                <a:solidFill>
                  <a:srgbClr val="E86D1F"/>
                </a:solidFill>
                <a:latin typeface="Orly's Font 2" pitchFamily="66" charset="0"/>
              </a:rPr>
              <a:t>repeated addition.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2171700" y="2110085"/>
            <a:ext cx="4809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738, 748, 758, 768, 778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839267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610933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382599" y="1767185"/>
            <a:ext cx="780687" cy="322596"/>
          </a:xfrm>
          <a:custGeom>
            <a:avLst/>
            <a:gdLst>
              <a:gd name="connsiteX0" fmla="*/ 0 w 788856"/>
              <a:gd name="connsiteY0" fmla="*/ 596515 h 596515"/>
              <a:gd name="connsiteX1" fmla="*/ 384808 w 788856"/>
              <a:gd name="connsiteY1" fmla="*/ 0 h 596515"/>
              <a:gd name="connsiteX2" fmla="*/ 788856 w 788856"/>
              <a:gd name="connsiteY2" fmla="*/ 596515 h 59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856" h="596515">
                <a:moveTo>
                  <a:pt x="0" y="596515"/>
                </a:moveTo>
                <a:cubicBezTo>
                  <a:pt x="126666" y="298257"/>
                  <a:pt x="253332" y="0"/>
                  <a:pt x="384808" y="0"/>
                </a:cubicBezTo>
                <a:cubicBezTo>
                  <a:pt x="516284" y="0"/>
                  <a:pt x="718308" y="493889"/>
                  <a:pt x="788856" y="596515"/>
                </a:cubicBezTo>
              </a:path>
            </a:pathLst>
          </a:custGeom>
          <a:ln w="38100" cmpd="sng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0" y="2795885"/>
            <a:ext cx="9258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>
                <a:solidFill>
                  <a:srgbClr val="5E9732"/>
                </a:solidFill>
                <a:latin typeface="Orly's Font 2" pitchFamily="66" charset="0"/>
              </a:rPr>
              <a:t>S</a:t>
            </a:r>
            <a:r>
              <a:rPr lang="en-US" sz="2800" b="1" dirty="0" smtClean="0">
                <a:solidFill>
                  <a:srgbClr val="5E9732"/>
                </a:solidFill>
                <a:latin typeface="Orly's Font 2" pitchFamily="66" charset="0"/>
              </a:rPr>
              <a:t>kip-count backwards</a:t>
            </a:r>
            <a:r>
              <a:rPr lang="en-US" sz="2800" b="1" dirty="0" smtClean="0">
                <a:solidFill>
                  <a:schemeClr val="accent5"/>
                </a:solidFill>
                <a:latin typeface="Orly's Font 2" pitchFamily="66" charset="0"/>
              </a:rPr>
              <a:t> – </a:t>
            </a:r>
            <a:r>
              <a:rPr lang="en-US" sz="2800" b="1" dirty="0" smtClean="0">
                <a:solidFill>
                  <a:schemeClr val="accent2"/>
                </a:solidFill>
                <a:latin typeface="Orly's Font 2" pitchFamily="66" charset="0"/>
              </a:rPr>
              <a:t>repeated subtraction.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286000" y="4053185"/>
            <a:ext cx="4809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Orly's Font 2" pitchFamily="66" charset="0"/>
              </a:rPr>
              <a:t>778, 768, 758, 748, 738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25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61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61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61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61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61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61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61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61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6" grpId="0"/>
      <p:bldP spid="48" grpId="0" animBg="1"/>
      <p:bldP spid="49" grpId="0" animBg="1"/>
      <p:bldP spid="50" grpId="0" animBg="1"/>
      <p:bldP spid="61" grpId="0"/>
      <p:bldP spid="71" grpId="0" animBg="1"/>
      <p:bldP spid="72" grpId="0"/>
      <p:bldP spid="19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264605" y="857250"/>
            <a:ext cx="87650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ddition and subtraction are not connected.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714500" y="2127302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6"/>
                </a:solidFill>
                <a:latin typeface="Orly's Font 2" pitchFamily="66" charset="0"/>
              </a:rPr>
              <a:t>100, 110, 120, 130, 140, 150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400300" y="1850422"/>
            <a:ext cx="762275" cy="283389"/>
            <a:chOff x="2743200" y="1314450"/>
            <a:chExt cx="952802" cy="457200"/>
          </a:xfrm>
        </p:grpSpPr>
        <p:sp>
          <p:nvSpPr>
            <p:cNvPr id="10" name="Freeform 9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364776" y="14287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319051" y="1850422"/>
            <a:ext cx="762275" cy="283389"/>
            <a:chOff x="2743200" y="1314450"/>
            <a:chExt cx="952802" cy="457200"/>
          </a:xfrm>
        </p:grpSpPr>
        <p:sp>
          <p:nvSpPr>
            <p:cNvPr id="19" name="Freeform 18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283527" y="14287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233451" y="1850422"/>
            <a:ext cx="762275" cy="283389"/>
            <a:chOff x="2743200" y="1314450"/>
            <a:chExt cx="952802" cy="457200"/>
          </a:xfrm>
        </p:grpSpPr>
        <p:sp>
          <p:nvSpPr>
            <p:cNvPr id="24" name="Freeform 23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197927" y="14287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033551" y="1850422"/>
            <a:ext cx="762275" cy="283389"/>
            <a:chOff x="2743200" y="1314450"/>
            <a:chExt cx="952802" cy="457200"/>
          </a:xfrm>
        </p:grpSpPr>
        <p:sp>
          <p:nvSpPr>
            <p:cNvPr id="29" name="Freeform 28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998027" y="14287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864824" y="1850422"/>
            <a:ext cx="762275" cy="283389"/>
            <a:chOff x="2743200" y="1314450"/>
            <a:chExt cx="952802" cy="457200"/>
          </a:xfrm>
        </p:grpSpPr>
        <p:sp>
          <p:nvSpPr>
            <p:cNvPr id="34" name="Freeform 33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829300" y="14287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 flipH="1">
            <a:off x="5864824" y="3107722"/>
            <a:ext cx="762275" cy="283389"/>
            <a:chOff x="2743200" y="1314450"/>
            <a:chExt cx="952802" cy="457200"/>
          </a:xfrm>
        </p:grpSpPr>
        <p:sp>
          <p:nvSpPr>
            <p:cNvPr id="39" name="Freeform 38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5829300" y="26860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 bwMode="auto">
          <a:xfrm>
            <a:off x="1714500" y="337185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6"/>
                </a:solidFill>
                <a:latin typeface="Orly's Font 2" pitchFamily="66" charset="0"/>
              </a:rPr>
              <a:t>100, 110, 120, 130, 140, 150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 flipH="1">
            <a:off x="4919251" y="3107722"/>
            <a:ext cx="762275" cy="283389"/>
            <a:chOff x="2743200" y="1314450"/>
            <a:chExt cx="952802" cy="457200"/>
          </a:xfrm>
        </p:grpSpPr>
        <p:sp>
          <p:nvSpPr>
            <p:cNvPr id="45" name="Freeform 4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 Placeholder 2"/>
          <p:cNvSpPr txBox="1">
            <a:spLocks/>
          </p:cNvSpPr>
          <p:nvPr/>
        </p:nvSpPr>
        <p:spPr bwMode="auto">
          <a:xfrm>
            <a:off x="4883727" y="26860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 flipH="1">
            <a:off x="3921724" y="3107722"/>
            <a:ext cx="762275" cy="283389"/>
            <a:chOff x="2743200" y="1314450"/>
            <a:chExt cx="952802" cy="457200"/>
          </a:xfrm>
        </p:grpSpPr>
        <p:sp>
          <p:nvSpPr>
            <p:cNvPr id="50" name="Freeform 49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3886200" y="26860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 flipH="1">
            <a:off x="3090451" y="3107722"/>
            <a:ext cx="762275" cy="283389"/>
            <a:chOff x="2743200" y="1314450"/>
            <a:chExt cx="952802" cy="457200"/>
          </a:xfrm>
        </p:grpSpPr>
        <p:sp>
          <p:nvSpPr>
            <p:cNvPr id="55" name="Freeform 5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3054927" y="26860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 flipH="1">
            <a:off x="2207224" y="3107722"/>
            <a:ext cx="762275" cy="283389"/>
            <a:chOff x="2743200" y="1314450"/>
            <a:chExt cx="952802" cy="457200"/>
          </a:xfrm>
        </p:grpSpPr>
        <p:sp>
          <p:nvSpPr>
            <p:cNvPr id="61" name="Freeform 60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2171700" y="26860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032613" y="1136457"/>
            <a:ext cx="6735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5143500" y="742950"/>
            <a:ext cx="889113" cy="660744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3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  <p:bldP spid="22" grpId="0"/>
      <p:bldP spid="27" grpId="0"/>
      <p:bldP spid="32" grpId="0"/>
      <p:bldP spid="37" grpId="0"/>
      <p:bldP spid="42" grpId="0"/>
      <p:bldP spid="43" grpId="0"/>
      <p:bldP spid="48" grpId="0"/>
      <p:bldP spid="53" grpId="0"/>
      <p:bldP spid="59" grpId="0"/>
      <p:bldP spid="64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663018" y="857250"/>
            <a:ext cx="79682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You can add or subtract in the same pattern by changing directions.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828800" y="284863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6"/>
                </a:solidFill>
                <a:latin typeface="Orly's Font 2" pitchFamily="66" charset="0"/>
              </a:rPr>
              <a:t>150, 140, 130, 120, 110, 100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2400300" y="2516961"/>
            <a:ext cx="762275" cy="283389"/>
            <a:chOff x="2743200" y="1314450"/>
            <a:chExt cx="952802" cy="457200"/>
          </a:xfrm>
        </p:grpSpPr>
        <p:sp>
          <p:nvSpPr>
            <p:cNvPr id="66" name="Freeform 6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2364776" y="2095289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3319051" y="2516961"/>
            <a:ext cx="762275" cy="283389"/>
            <a:chOff x="2743200" y="1314450"/>
            <a:chExt cx="952802" cy="457200"/>
          </a:xfrm>
        </p:grpSpPr>
        <p:sp>
          <p:nvSpPr>
            <p:cNvPr id="71" name="Freeform 70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2" name="Straight Connector 71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3283527" y="2095289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4233451" y="2516961"/>
            <a:ext cx="762275" cy="283389"/>
            <a:chOff x="2743200" y="1314450"/>
            <a:chExt cx="952802" cy="457200"/>
          </a:xfrm>
        </p:grpSpPr>
        <p:sp>
          <p:nvSpPr>
            <p:cNvPr id="77" name="Freeform 76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8" name="Straight Connector 77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4197927" y="2095289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5033551" y="2516961"/>
            <a:ext cx="762275" cy="283389"/>
            <a:chOff x="2743200" y="1314450"/>
            <a:chExt cx="952802" cy="457200"/>
          </a:xfrm>
        </p:grpSpPr>
        <p:sp>
          <p:nvSpPr>
            <p:cNvPr id="82" name="Freeform 8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3" name="Straight Connector 8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 Placeholder 2"/>
          <p:cNvSpPr txBox="1">
            <a:spLocks/>
          </p:cNvSpPr>
          <p:nvPr/>
        </p:nvSpPr>
        <p:spPr bwMode="auto">
          <a:xfrm>
            <a:off x="4998027" y="2095289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5979124" y="2516961"/>
            <a:ext cx="762275" cy="283389"/>
            <a:chOff x="2743200" y="1314450"/>
            <a:chExt cx="952802" cy="457200"/>
          </a:xfrm>
        </p:grpSpPr>
        <p:sp>
          <p:nvSpPr>
            <p:cNvPr id="87" name="Freeform 86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5829300" y="2095289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 flipH="1">
            <a:off x="5947951" y="2536222"/>
            <a:ext cx="762275" cy="283389"/>
            <a:chOff x="2743200" y="1314450"/>
            <a:chExt cx="952802" cy="457200"/>
          </a:xfrm>
        </p:grpSpPr>
        <p:sp>
          <p:nvSpPr>
            <p:cNvPr id="92" name="Freeform 9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 Placeholder 2"/>
          <p:cNvSpPr txBox="1">
            <a:spLocks/>
          </p:cNvSpPr>
          <p:nvPr/>
        </p:nvSpPr>
        <p:spPr bwMode="auto">
          <a:xfrm>
            <a:off x="5864824" y="21145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 flipH="1">
            <a:off x="5081154" y="2536222"/>
            <a:ext cx="762275" cy="283389"/>
            <a:chOff x="2743200" y="1314450"/>
            <a:chExt cx="952802" cy="457200"/>
          </a:xfrm>
        </p:grpSpPr>
        <p:sp>
          <p:nvSpPr>
            <p:cNvPr id="97" name="Freeform 96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 Placeholder 2"/>
          <p:cNvSpPr txBox="1">
            <a:spLocks/>
          </p:cNvSpPr>
          <p:nvPr/>
        </p:nvSpPr>
        <p:spPr bwMode="auto">
          <a:xfrm>
            <a:off x="5045630" y="21145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4163556" y="2536222"/>
            <a:ext cx="762275" cy="283389"/>
            <a:chOff x="2743200" y="1314450"/>
            <a:chExt cx="952802" cy="457200"/>
          </a:xfrm>
        </p:grpSpPr>
        <p:sp>
          <p:nvSpPr>
            <p:cNvPr id="102" name="Freeform 10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 Placeholder 2"/>
          <p:cNvSpPr txBox="1">
            <a:spLocks/>
          </p:cNvSpPr>
          <p:nvPr/>
        </p:nvSpPr>
        <p:spPr bwMode="auto">
          <a:xfrm>
            <a:off x="4128032" y="21145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06" name="Group 105"/>
          <p:cNvGrpSpPr/>
          <p:nvPr/>
        </p:nvGrpSpPr>
        <p:grpSpPr>
          <a:xfrm flipH="1">
            <a:off x="3252354" y="2536222"/>
            <a:ext cx="762275" cy="283389"/>
            <a:chOff x="2743200" y="1314450"/>
            <a:chExt cx="952802" cy="457200"/>
          </a:xfrm>
        </p:grpSpPr>
        <p:sp>
          <p:nvSpPr>
            <p:cNvPr id="107" name="Freeform 106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" name="Straight Connector 107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 Placeholder 2"/>
          <p:cNvSpPr txBox="1">
            <a:spLocks/>
          </p:cNvSpPr>
          <p:nvPr/>
        </p:nvSpPr>
        <p:spPr bwMode="auto">
          <a:xfrm>
            <a:off x="3216830" y="21145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11" name="Group 110"/>
          <p:cNvGrpSpPr/>
          <p:nvPr/>
        </p:nvGrpSpPr>
        <p:grpSpPr>
          <a:xfrm flipH="1">
            <a:off x="2369127" y="2536222"/>
            <a:ext cx="762275" cy="283389"/>
            <a:chOff x="2743200" y="1314450"/>
            <a:chExt cx="952802" cy="457200"/>
          </a:xfrm>
        </p:grpSpPr>
        <p:sp>
          <p:nvSpPr>
            <p:cNvPr id="112" name="Freeform 11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3" name="Straight Connector 11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 Placeholder 2"/>
          <p:cNvSpPr txBox="1">
            <a:spLocks/>
          </p:cNvSpPr>
          <p:nvPr/>
        </p:nvSpPr>
        <p:spPr bwMode="auto">
          <a:xfrm>
            <a:off x="2333603" y="2114550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6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69" grpId="0"/>
      <p:bldP spid="69" grpId="1"/>
      <p:bldP spid="75" grpId="0"/>
      <p:bldP spid="75" grpId="1"/>
      <p:bldP spid="80" grpId="0"/>
      <p:bldP spid="80" grpId="1"/>
      <p:bldP spid="85" grpId="0"/>
      <p:bldP spid="85" grpId="1"/>
      <p:bldP spid="90" grpId="0"/>
      <p:bldP spid="90" grpId="1"/>
      <p:bldP spid="95" grpId="0"/>
      <p:bldP spid="100" grpId="0"/>
      <p:bldP spid="105" grpId="0"/>
      <p:bldP spid="110" grpId="0"/>
      <p:bldP spid="1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571499" y="1205652"/>
            <a:ext cx="8229601" cy="332398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/>
                <a:cs typeface="Times New Roman"/>
              </a:rPr>
              <a:t>355, 360, 365, </a:t>
            </a:r>
            <a:r>
              <a:rPr lang="en-US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370	______________</a:t>
            </a:r>
            <a:endParaRPr lang="en-US" sz="32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/>
                <a:cs typeface="Times New Roman"/>
              </a:rPr>
              <a:t>73, 83, 93, 103		______________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/>
                <a:cs typeface="Times New Roman"/>
              </a:rPr>
              <a:t>951, 851, 751, 651	</a:t>
            </a:r>
            <a:r>
              <a:rPr lang="en-US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______________</a:t>
            </a:r>
          </a:p>
          <a:p>
            <a:pPr marL="742950" indent="-742950">
              <a:buAutoNum type="arabicPeriod"/>
            </a:pPr>
            <a:endParaRPr lang="en-US" sz="32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57752" y="1148024"/>
            <a:ext cx="762275" cy="283389"/>
            <a:chOff x="2743200" y="1314450"/>
            <a:chExt cx="952802" cy="457200"/>
          </a:xfrm>
        </p:grpSpPr>
        <p:sp>
          <p:nvSpPr>
            <p:cNvPr id="5" name="Freeform 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1529151" y="690824"/>
            <a:ext cx="831273" cy="4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1576541" y="690824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+5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5356792" y="1467505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Orly's Font 2"/>
                <a:cs typeface="Orly's Font 2"/>
              </a:rPr>
              <a:t>increasing by 5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/>
              <a:cs typeface="Orly's Font 2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2651417" y="1148024"/>
            <a:ext cx="762275" cy="283389"/>
            <a:chOff x="2743200" y="1314450"/>
            <a:chExt cx="952802" cy="457200"/>
          </a:xfrm>
        </p:grpSpPr>
        <p:sp>
          <p:nvSpPr>
            <p:cNvPr id="81" name="Freeform 80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/>
          <p:cNvGrpSpPr/>
          <p:nvPr/>
        </p:nvGrpSpPr>
        <p:grpSpPr>
          <a:xfrm>
            <a:off x="3565817" y="1148024"/>
            <a:ext cx="762275" cy="283389"/>
            <a:chOff x="2743200" y="1314450"/>
            <a:chExt cx="952802" cy="457200"/>
          </a:xfrm>
        </p:grpSpPr>
        <p:sp>
          <p:nvSpPr>
            <p:cNvPr id="85" name="Freeform 8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87"/>
          <p:cNvSpPr/>
          <p:nvPr/>
        </p:nvSpPr>
        <p:spPr>
          <a:xfrm>
            <a:off x="1643451" y="1453016"/>
            <a:ext cx="457200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2471985" y="1453016"/>
            <a:ext cx="457200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318577" y="1447282"/>
            <a:ext cx="414909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158051" y="1437805"/>
            <a:ext cx="377190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1757751" y="2243639"/>
            <a:ext cx="520644" cy="212914"/>
            <a:chOff x="2743200" y="1314450"/>
            <a:chExt cx="952802" cy="457200"/>
          </a:xfrm>
        </p:grpSpPr>
        <p:sp>
          <p:nvSpPr>
            <p:cNvPr id="93" name="Freeform 92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1529151" y="1805393"/>
            <a:ext cx="831273" cy="295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>
            <a:off x="1602800" y="1852778"/>
            <a:ext cx="8312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5356792" y="2433503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Orly's Font 2"/>
                <a:cs typeface="Orly's Font 2"/>
              </a:rPr>
              <a:t>increasing by 10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/>
              <a:cs typeface="Orly's Font 2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2414465" y="2243639"/>
            <a:ext cx="520644" cy="212914"/>
            <a:chOff x="2743200" y="1314450"/>
            <a:chExt cx="952802" cy="457200"/>
          </a:xfrm>
        </p:grpSpPr>
        <p:sp>
          <p:nvSpPr>
            <p:cNvPr id="100" name="Freeform 99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1" name="Straight Connector 100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/>
          <p:cNvGrpSpPr/>
          <p:nvPr/>
        </p:nvGrpSpPr>
        <p:grpSpPr>
          <a:xfrm>
            <a:off x="3015051" y="2243639"/>
            <a:ext cx="520644" cy="212914"/>
            <a:chOff x="2743200" y="1314450"/>
            <a:chExt cx="952802" cy="457200"/>
          </a:xfrm>
        </p:grpSpPr>
        <p:sp>
          <p:nvSpPr>
            <p:cNvPr id="104" name="Freeform 103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5" name="Straight Connector 104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Rectangle 106"/>
          <p:cNvSpPr/>
          <p:nvPr/>
        </p:nvSpPr>
        <p:spPr>
          <a:xfrm>
            <a:off x="1473552" y="2470170"/>
            <a:ext cx="193896" cy="32601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2086736" y="2462762"/>
            <a:ext cx="213286" cy="32601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2687837" y="2473913"/>
            <a:ext cx="212914" cy="32601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500685" y="2472239"/>
            <a:ext cx="234205" cy="32601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1757752" y="3100601"/>
            <a:ext cx="762275" cy="283389"/>
            <a:chOff x="2743200" y="1314450"/>
            <a:chExt cx="952802" cy="457200"/>
          </a:xfrm>
        </p:grpSpPr>
        <p:sp>
          <p:nvSpPr>
            <p:cNvPr id="112" name="Freeform 11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3" name="Straight Connector 11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 Placeholder 2"/>
          <p:cNvSpPr txBox="1">
            <a:spLocks/>
          </p:cNvSpPr>
          <p:nvPr/>
        </p:nvSpPr>
        <p:spPr bwMode="auto">
          <a:xfrm>
            <a:off x="1612278" y="2700839"/>
            <a:ext cx="831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1529151" y="2719793"/>
            <a:ext cx="13387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-100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2651417" y="3100601"/>
            <a:ext cx="762275" cy="283389"/>
            <a:chOff x="2743200" y="1314450"/>
            <a:chExt cx="952802" cy="457200"/>
          </a:xfrm>
        </p:grpSpPr>
        <p:sp>
          <p:nvSpPr>
            <p:cNvPr id="118" name="Freeform 117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9" name="Straight Connector 118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oup 120"/>
          <p:cNvGrpSpPr/>
          <p:nvPr/>
        </p:nvGrpSpPr>
        <p:grpSpPr>
          <a:xfrm>
            <a:off x="3565817" y="3100601"/>
            <a:ext cx="762275" cy="283389"/>
            <a:chOff x="2743200" y="1314450"/>
            <a:chExt cx="952802" cy="457200"/>
          </a:xfrm>
        </p:grpSpPr>
        <p:sp>
          <p:nvSpPr>
            <p:cNvPr id="122" name="Freeform 12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3" name="Straight Connector 12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Rectangle 124"/>
          <p:cNvSpPr/>
          <p:nvPr/>
        </p:nvSpPr>
        <p:spPr>
          <a:xfrm>
            <a:off x="1414851" y="3381481"/>
            <a:ext cx="283885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2243385" y="3381481"/>
            <a:ext cx="283885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081961" y="3375747"/>
            <a:ext cx="257625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3914286" y="3366270"/>
            <a:ext cx="234205" cy="43392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9" name="Text Placeholder 2"/>
          <p:cNvSpPr txBox="1">
            <a:spLocks/>
          </p:cNvSpPr>
          <p:nvPr/>
        </p:nvSpPr>
        <p:spPr bwMode="auto">
          <a:xfrm>
            <a:off x="5176461" y="3410605"/>
            <a:ext cx="3170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Orly's Font 2"/>
                <a:cs typeface="Orly's Font 2"/>
              </a:rPr>
              <a:t>decreasing by 100</a:t>
            </a:r>
            <a:endParaRPr lang="en-US" dirty="0">
              <a:solidFill>
                <a:schemeClr val="tx2">
                  <a:lumMod val="75000"/>
                </a:schemeClr>
              </a:solidFill>
              <a:latin typeface="Orly's Font 2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395484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13" grpId="0"/>
      <p:bldP spid="13" grpId="1"/>
      <p:bldP spid="64" grpId="0"/>
      <p:bldP spid="70" grpId="0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6" grpId="0"/>
      <p:bldP spid="96" grpId="1"/>
      <p:bldP spid="97" grpId="0"/>
      <p:bldP spid="98" grpId="0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5" grpId="0"/>
      <p:bldP spid="115" grpId="1"/>
      <p:bldP spid="116" grpId="0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685800" y="1489948"/>
            <a:ext cx="7674673" cy="233910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5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4000" u="sng" dirty="0">
                <a:solidFill>
                  <a:schemeClr val="tx1"/>
                </a:solidFill>
                <a:latin typeface="Times New Roman"/>
                <a:cs typeface="Times New Roman"/>
              </a:rPr>
              <a:t>    </a:t>
            </a:r>
            <a:r>
              <a:rPr lang="en-US" sz="40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4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15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4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20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4000" u="sng" dirty="0">
                <a:solidFill>
                  <a:schemeClr val="tx1"/>
                </a:solidFill>
                <a:latin typeface="Times New Roman"/>
                <a:cs typeface="Times New Roman"/>
              </a:rPr>
              <a:t>   </a:t>
            </a:r>
            <a:r>
              <a:rPr lang="en-US" sz="40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</a:t>
            </a:r>
            <a:r>
              <a:rPr lang="en-US" sz="40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4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30</a:t>
            </a:r>
          </a:p>
          <a:p>
            <a:endParaRPr lang="en-US" sz="40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1024132"/>
            <a:ext cx="4800600" cy="406916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782636" y="1428750"/>
            <a:ext cx="838502" cy="342900"/>
            <a:chOff x="2743200" y="1314450"/>
            <a:chExt cx="952802" cy="457200"/>
          </a:xfrm>
        </p:grpSpPr>
        <p:sp>
          <p:nvSpPr>
            <p:cNvPr id="5" name="Freeform 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27432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279059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143000" y="1428750"/>
            <a:ext cx="838502" cy="342900"/>
            <a:chOff x="2743200" y="1314450"/>
            <a:chExt cx="952802" cy="457200"/>
          </a:xfrm>
        </p:grpSpPr>
        <p:sp>
          <p:nvSpPr>
            <p:cNvPr id="66" name="Freeform 6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1150954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1600200" y="1657350"/>
            <a:ext cx="685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latin typeface="Orly's Font 2"/>
                <a:cs typeface="Orly's Font 2"/>
              </a:rPr>
              <a:t>10</a:t>
            </a:r>
            <a:endParaRPr lang="en-US" sz="3600" dirty="0">
              <a:latin typeface="Orly's Font 2"/>
              <a:cs typeface="Orly's Font 2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666514" y="1428750"/>
            <a:ext cx="838502" cy="342900"/>
            <a:chOff x="2743200" y="1314450"/>
            <a:chExt cx="952802" cy="457200"/>
          </a:xfrm>
        </p:grpSpPr>
        <p:sp>
          <p:nvSpPr>
            <p:cNvPr id="72" name="Freeform 7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3674468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4042791" y="1657350"/>
            <a:ext cx="8298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latin typeface="Orly's Font 2"/>
                <a:cs typeface="Orly's Font 2"/>
              </a:rPr>
              <a:t>25</a:t>
            </a:r>
            <a:endParaRPr lang="en-US" sz="3600" dirty="0">
              <a:latin typeface="Orly's Font 2"/>
              <a:cs typeface="Orly's Font 2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029200" y="2343150"/>
            <a:ext cx="3771900" cy="2169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You can use </a:t>
            </a:r>
            <a:r>
              <a:rPr lang="en-US" sz="2400" u="sng" dirty="0" smtClean="0">
                <a:solidFill>
                  <a:schemeClr val="tx1"/>
                </a:solidFill>
                <a:latin typeface="Orly's Font 2" pitchFamily="66" charset="0"/>
              </a:rPr>
              <a:t>repeated addition </a:t>
            </a:r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to solve skip-counting puzzles.</a:t>
            </a: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28600" y="3143250"/>
            <a:ext cx="30861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Find 2 numbers that are next to each other.</a:t>
            </a:r>
          </a:p>
          <a:p>
            <a:endParaRPr lang="en-US" sz="24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2171700" y="24574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/>
                <a:cs typeface="Orly's Font 2"/>
              </a:rPr>
              <a:t>15 + 5 = 20</a:t>
            </a:r>
            <a:endParaRPr lang="en-US" sz="2800" dirty="0">
              <a:solidFill>
                <a:schemeClr val="accent1"/>
              </a:solidFill>
              <a:latin typeface="Orly's Font 2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50504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3" grpId="0"/>
      <p:bldP spid="13" grpId="1"/>
      <p:bldP spid="64" grpId="0"/>
      <p:bldP spid="69" grpId="0"/>
      <p:bldP spid="70" grpId="0"/>
      <p:bldP spid="75" grpId="0"/>
      <p:bldP spid="76" grpId="0"/>
      <p:bldP spid="77" grpId="0" animBg="1"/>
      <p:bldP spid="78" grpId="0" animBg="1"/>
      <p:bldP spid="78" grpId="1" build="allAtOnce" animBg="1"/>
      <p:bldP spid="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783527" y="971550"/>
            <a:ext cx="7674673" cy="332398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210,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   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240, 250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u="sng" dirty="0">
                <a:solidFill>
                  <a:schemeClr val="tx1"/>
                </a:solidFill>
                <a:latin typeface="Times New Roman"/>
                <a:cs typeface="Times New Roman"/>
              </a:rPr>
              <a:t>   </a:t>
            </a:r>
            <a:r>
              <a:rPr lang="en-US" sz="3600" u="sng" dirty="0" smtClean="0">
                <a:solidFill>
                  <a:schemeClr val="tx1"/>
                </a:solidFill>
                <a:latin typeface="Times New Roman"/>
                <a:cs typeface="Times New Roman"/>
              </a:rPr>
              <a:t>     </a:t>
            </a:r>
            <a:r>
              <a:rPr lang="en-US" sz="3600" dirty="0">
                <a:solidFill>
                  <a:schemeClr val="tx1"/>
                </a:solidFill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270</a:t>
            </a:r>
            <a:endParaRPr lang="en-US" sz="3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1093154"/>
            <a:ext cx="4800600" cy="406916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435989" y="1428750"/>
            <a:ext cx="922352" cy="342900"/>
            <a:chOff x="2743200" y="1314450"/>
            <a:chExt cx="952802" cy="457200"/>
          </a:xfrm>
        </p:grpSpPr>
        <p:sp>
          <p:nvSpPr>
            <p:cNvPr id="5" name="Freeform 4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42900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34220" y="1805132"/>
            <a:ext cx="228600" cy="41563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29100" y="1812925"/>
            <a:ext cx="228600" cy="415636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3476390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443975" y="1428750"/>
            <a:ext cx="922352" cy="342900"/>
            <a:chOff x="2743200" y="1314450"/>
            <a:chExt cx="952802" cy="457200"/>
          </a:xfrm>
        </p:grpSpPr>
        <p:sp>
          <p:nvSpPr>
            <p:cNvPr id="66" name="Freeform 65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1493854" y="97155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1899060" y="1714212"/>
            <a:ext cx="100408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22</a:t>
            </a:r>
            <a:r>
              <a:rPr lang="en-US" sz="3200" dirty="0">
                <a:latin typeface="Orly's Font 2"/>
                <a:cs typeface="Orly's Font 2"/>
              </a:rPr>
              <a:t>0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4490471" y="1428750"/>
            <a:ext cx="922352" cy="342900"/>
            <a:chOff x="2743200" y="1314450"/>
            <a:chExt cx="952802" cy="457200"/>
          </a:xfrm>
        </p:grpSpPr>
        <p:sp>
          <p:nvSpPr>
            <p:cNvPr id="72" name="Freeform 71"/>
            <p:cNvSpPr/>
            <p:nvPr/>
          </p:nvSpPr>
          <p:spPr>
            <a:xfrm>
              <a:off x="2743200" y="1314450"/>
              <a:ext cx="896971" cy="457200"/>
            </a:xfrm>
            <a:custGeom>
              <a:avLst/>
              <a:gdLst>
                <a:gd name="connsiteX0" fmla="*/ 0 w 896971"/>
                <a:gd name="connsiteY0" fmla="*/ 350082 h 350082"/>
                <a:gd name="connsiteX1" fmla="*/ 150975 w 896971"/>
                <a:gd name="connsiteY1" fmla="*/ 136926 h 350082"/>
                <a:gd name="connsiteX2" fmla="*/ 355236 w 896971"/>
                <a:gd name="connsiteY2" fmla="*/ 12585 h 350082"/>
                <a:gd name="connsiteX3" fmla="*/ 612782 w 896971"/>
                <a:gd name="connsiteY3" fmla="*/ 30348 h 350082"/>
                <a:gd name="connsiteX4" fmla="*/ 843685 w 896971"/>
                <a:gd name="connsiteY4" fmla="*/ 243504 h 350082"/>
                <a:gd name="connsiteX5" fmla="*/ 896971 w 896971"/>
                <a:gd name="connsiteY5" fmla="*/ 341201 h 35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6971" h="350082">
                  <a:moveTo>
                    <a:pt x="0" y="350082"/>
                  </a:moveTo>
                  <a:cubicBezTo>
                    <a:pt x="45884" y="271628"/>
                    <a:pt x="91769" y="193175"/>
                    <a:pt x="150975" y="136926"/>
                  </a:cubicBezTo>
                  <a:cubicBezTo>
                    <a:pt x="210181" y="80677"/>
                    <a:pt x="278268" y="30348"/>
                    <a:pt x="355236" y="12585"/>
                  </a:cubicBezTo>
                  <a:cubicBezTo>
                    <a:pt x="432204" y="-5178"/>
                    <a:pt x="531374" y="-8139"/>
                    <a:pt x="612782" y="30348"/>
                  </a:cubicBezTo>
                  <a:cubicBezTo>
                    <a:pt x="694190" y="68834"/>
                    <a:pt x="796320" y="191695"/>
                    <a:pt x="843685" y="243504"/>
                  </a:cubicBezTo>
                  <a:cubicBezTo>
                    <a:pt x="891050" y="295313"/>
                    <a:pt x="894010" y="318257"/>
                    <a:pt x="896971" y="341201"/>
                  </a:cubicBezTo>
                </a:path>
              </a:pathLst>
            </a:custGeom>
            <a:ln w="2857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3543300" y="1657350"/>
              <a:ext cx="114300" cy="1143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9900000" flipH="1">
              <a:off x="3637348" y="1642753"/>
              <a:ext cx="58654" cy="1257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4494630" y="971550"/>
            <a:ext cx="1005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4889580" y="1714212"/>
            <a:ext cx="100408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latin typeface="Orly's Font 2"/>
                <a:cs typeface="Orly's Font 2"/>
              </a:rPr>
              <a:t>26</a:t>
            </a:r>
            <a:r>
              <a:rPr lang="en-US" sz="3200" dirty="0">
                <a:latin typeface="Orly's Font 2"/>
                <a:cs typeface="Orly's Font 2"/>
              </a:rPr>
              <a:t>0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2286000" y="23431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/>
                <a:cs typeface="Orly's Font 2"/>
              </a:rPr>
              <a:t>240 + 10 = 250</a:t>
            </a:r>
            <a:endParaRPr lang="en-US" sz="2800" dirty="0">
              <a:solidFill>
                <a:schemeClr val="accent1"/>
              </a:solidFill>
              <a:latin typeface="Orly's Font 2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418043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3" grpId="0"/>
      <p:bldP spid="13" grpId="1"/>
      <p:bldP spid="16" grpId="0" animBg="1"/>
      <p:bldP spid="16" grpId="1" animBg="1"/>
      <p:bldP spid="17" grpId="0" animBg="1"/>
      <p:bldP spid="17" grpId="1" animBg="1"/>
      <p:bldP spid="64" grpId="0"/>
      <p:bldP spid="69" grpId="0"/>
      <p:bldP spid="70" grpId="0"/>
      <p:bldP spid="75" grpId="0"/>
      <p:bldP spid="76" grpId="0"/>
      <p:bldP spid="27" grpId="0"/>
    </p:bldLst>
  </p:timing>
</p:sld>
</file>

<file path=ppt/theme/theme1.xml><?xml version="1.0" encoding="utf-8"?>
<a:theme xmlns:a="http://schemas.openxmlformats.org/drawingml/2006/main" name="Lesson Slides Skip-Counting Lesson 1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Skip-Counting Lesson 1.pptx</Template>
  <TotalTime>14833</TotalTime>
  <Words>476</Words>
  <Application>Microsoft Office PowerPoint</Application>
  <PresentationFormat>On-screen Show (16:9)</PresentationFormat>
  <Paragraphs>134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Courier New</vt:lpstr>
      <vt:lpstr>Wingdings</vt:lpstr>
      <vt:lpstr>Times New Roman</vt:lpstr>
      <vt:lpstr>Calibri</vt:lpstr>
      <vt:lpstr>Verdana</vt:lpstr>
      <vt:lpstr>Orly's Font 2</vt:lpstr>
      <vt:lpstr>Lesson Slides Skip-Counting 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367</cp:revision>
  <dcterms:created xsi:type="dcterms:W3CDTF">2011-06-12T17:04:43Z</dcterms:created>
  <dcterms:modified xsi:type="dcterms:W3CDTF">2015-06-07T12:53:09Z</dcterms:modified>
</cp:coreProperties>
</file>